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23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comment6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6" r:id="rId15"/>
    <p:sldId id="269" r:id="rId16"/>
    <p:sldId id="287" r:id="rId17"/>
    <p:sldId id="271" r:id="rId18"/>
    <p:sldId id="272" r:id="rId19"/>
    <p:sldId id="273" r:id="rId20"/>
    <p:sldId id="274" r:id="rId21"/>
    <p:sldId id="275" r:id="rId22"/>
    <p:sldId id="288" r:id="rId23"/>
    <p:sldId id="277" r:id="rId24"/>
    <p:sldId id="278" r:id="rId25"/>
    <p:sldId id="279" r:id="rId26"/>
    <p:sldId id="292" r:id="rId27"/>
    <p:sldId id="290" r:id="rId28"/>
    <p:sldId id="291" r:id="rId29"/>
    <p:sldId id="283" r:id="rId30"/>
    <p:sldId id="284" r:id="rId31"/>
    <p:sldId id="289" r:id="rId32"/>
    <p:sldId id="285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Lato Black" panose="020F0A02020204030203" pitchFamily="34" charset="0"/>
      <p:bold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a Ortiz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B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6" d="100"/>
          <a:sy n="96" d="100"/>
        </p:scale>
        <p:origin x="2034" y="9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1-19T17:57:45.420" idx="1">
    <p:pos x="6000" y="0"/>
    <p:text>colocar a quanto tempo existe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1-21T15:05:16.697" idx="2">
    <p:pos x="6000" y="0"/>
    <p:text>arrumar titulos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1-19T17:57:27.967" idx="4">
    <p:pos x="6000" y="0"/>
    <p:text>talvez juntar o do cadsus e da aba lateral em um só vídeo?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1-21T14:32:03.051" idx="5">
    <p:pos x="6000" y="0"/>
    <p:text>tiramos esse slide?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1-21T14:32:03.051" idx="5">
    <p:pos x="6000" y="0"/>
    <p:text>tiramos esse slide?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1-19T17:52:36.655" idx="6">
    <p:pos x="6000" y="0"/>
    <p:text>colocar contato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46647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6b5598641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6b5598641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636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b149d619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b149d619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0766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b149d619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b149d619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Explicar o 0800 de maneira mais aprofundada (focar em como funciona e os benefícios que isso trouxe para o SUS)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Falar sobre solicitante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*Esclarecer rapidamente que fazemos apenas teleconsultorias, não teleconsultas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0991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ea917963e_3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ea917963e_3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8751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ea917963e_3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5ea917963e_3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8226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b21bfd45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g6b21bfd45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4611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b21bfd45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b21bfd45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6740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6b73b91c4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6b73b91c4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8273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6b55986412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6b55986412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0044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6b55986412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6b55986412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9022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ea917963e_6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ea917963e_6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plataforma está em constante atualização para prover melhoria contínua aos usuários.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57235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7567860c2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7567860c2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155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567860c2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567860c2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5659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7567860c2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7567860c2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5973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ea917963e_3_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ea917963e_3_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informações auxiliares do solicitante (casos anteriores, casos abertos), do paciente (casos anteriores e abertos), histórico, chat para comunicações sobre o processo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9978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7567860c2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7567860c2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2901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ea917963e_3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ea917963e_3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Conforme Hipótese selecionada: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pt-BR">
                <a:solidFill>
                  <a:schemeClr val="dk1"/>
                </a:solidFill>
              </a:rPr>
              <a:t>Pré-seleção de Especialidade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pt-BR">
                <a:solidFill>
                  <a:schemeClr val="dk1"/>
                </a:solidFill>
              </a:rPr>
              <a:t>Sugestão de Referências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pt-BR">
                <a:solidFill>
                  <a:schemeClr val="dk1"/>
                </a:solidFill>
              </a:rPr>
              <a:t>Auto-preenchimento de CID e CIAP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6704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567860c2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567860c2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3251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5ea917963e_3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5ea917963e_3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comparativo de uma ferramento que foi desenvolvida sem pensar no usuário e uma ferramenta que foi pensada desde sua concepção em suprir as necessidades da rotina de trabalho do usuário, com constante atualização e melhoria e troca com com o usuário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87014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ea917963e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ea917963e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2018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6b21bfd45d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6b21bfd45d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2102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b21bfd45d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b21bfd45d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30201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b21bfd45d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b21bfd45d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701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6b21bfd45d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6b21bfd45d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ferramentas de organização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26450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6b149d619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6b149d619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ux e devs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61259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6b149d619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6b149d619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ux e devs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94994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6b149d619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6b149d619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4984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">
  <p:cSld name="BLANK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31850"/>
            <a:ext cx="9200449" cy="519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19B2AC"/>
            </a:gs>
            <a:gs pos="100000">
              <a:srgbClr val="003F89"/>
            </a:gs>
          </a:gsLst>
          <a:lin ang="8100019" scaled="0"/>
        </a:gra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311703" y="744575"/>
            <a:ext cx="5454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4792200" cy="15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60" name="Google Shape;60;p15"/>
          <p:cNvCxnSpPr/>
          <p:nvPr/>
        </p:nvCxnSpPr>
        <p:spPr>
          <a:xfrm>
            <a:off x="387900" y="2797175"/>
            <a:ext cx="4716000" cy="0"/>
          </a:xfrm>
          <a:prstGeom prst="straightConnector1">
            <a:avLst/>
          </a:prstGeom>
          <a:noFill/>
          <a:ln w="28575" cap="flat" cmpd="sng">
            <a:solidFill>
              <a:srgbClr val="84EEE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" name="Google Shape;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900" y="4054925"/>
            <a:ext cx="2951751" cy="84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2">
  <p:cSld name="TITLE_2">
    <p:bg>
      <p:bgPr>
        <a:gradFill>
          <a:gsLst>
            <a:gs pos="0">
              <a:srgbClr val="55D8CA"/>
            </a:gs>
            <a:gs pos="100000">
              <a:srgbClr val="008C88"/>
            </a:gs>
          </a:gsLst>
          <a:lin ang="8100019" scaled="0"/>
        </a:gra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ctrTitle"/>
          </p:nvPr>
        </p:nvSpPr>
        <p:spPr>
          <a:xfrm>
            <a:off x="311703" y="744575"/>
            <a:ext cx="5454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4792200" cy="15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buNone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cxnSp>
        <p:nvCxnSpPr>
          <p:cNvPr id="66" name="Google Shape;66;p16"/>
          <p:cNvCxnSpPr/>
          <p:nvPr/>
        </p:nvCxnSpPr>
        <p:spPr>
          <a:xfrm>
            <a:off x="387900" y="2797175"/>
            <a:ext cx="4716000" cy="0"/>
          </a:xfrm>
          <a:prstGeom prst="straightConnector1">
            <a:avLst/>
          </a:prstGeom>
          <a:noFill/>
          <a:ln w="28575" cap="flat" cmpd="sng">
            <a:solidFill>
              <a:srgbClr val="84EEE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TITLE_1">
    <p:bg>
      <p:bgPr>
        <a:gradFill>
          <a:gsLst>
            <a:gs pos="0">
              <a:srgbClr val="003F89"/>
            </a:gs>
            <a:gs pos="100000">
              <a:srgbClr val="0083C9"/>
            </a:gs>
          </a:gsLst>
          <a:lin ang="18900044" scaled="0"/>
        </a:gra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ctrTitle"/>
          </p:nvPr>
        </p:nvSpPr>
        <p:spPr>
          <a:xfrm>
            <a:off x="311703" y="744575"/>
            <a:ext cx="5454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4792200" cy="15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70" name="Google Shape;70;p17"/>
          <p:cNvCxnSpPr/>
          <p:nvPr/>
        </p:nvCxnSpPr>
        <p:spPr>
          <a:xfrm>
            <a:off x="387900" y="2797175"/>
            <a:ext cx="4716000" cy="0"/>
          </a:xfrm>
          <a:prstGeom prst="straightConnector1">
            <a:avLst/>
          </a:prstGeom>
          <a:noFill/>
          <a:ln w="28575" cap="flat" cmpd="sng">
            <a:solidFill>
              <a:srgbClr val="94DAF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FFFFFF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gradFill>
          <a:gsLst>
            <a:gs pos="0">
              <a:srgbClr val="003F89"/>
            </a:gs>
            <a:gs pos="100000">
              <a:srgbClr val="0083C9"/>
            </a:gs>
          </a:gsLst>
          <a:lin ang="18900044" scaled="0"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gradFill>
          <a:gsLst>
            <a:gs pos="0">
              <a:srgbClr val="003F89"/>
            </a:gs>
            <a:gs pos="100000">
              <a:srgbClr val="0083C9"/>
            </a:gs>
          </a:gsLst>
          <a:lin ang="18900044" scaled="0"/>
        </a:gra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003F89"/>
            </a:gs>
            <a:gs pos="100000">
              <a:srgbClr val="0083C9"/>
            </a:gs>
          </a:gsLst>
          <a:lin ang="18900044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gradFill>
          <a:gsLst>
            <a:gs pos="0">
              <a:srgbClr val="003F89"/>
            </a:gs>
            <a:gs pos="100000">
              <a:srgbClr val="0083C9"/>
            </a:gs>
          </a:gsLst>
          <a:lin ang="18900044" scaled="0"/>
        </a:gra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">
  <p:cSld name="SECTION_HEADER_1">
    <p:bg>
      <p:bgPr>
        <a:gradFill>
          <a:gsLst>
            <a:gs pos="0">
              <a:srgbClr val="55D8CA"/>
            </a:gs>
            <a:gs pos="100000">
              <a:srgbClr val="008C88"/>
            </a:gs>
          </a:gsLst>
          <a:lin ang="18900044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3600"/>
              <a:buNone/>
              <a:defRPr sz="3600">
                <a:solidFill>
                  <a:srgbClr val="003F8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3600"/>
              <a:buNone/>
              <a:defRPr sz="3600"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bg>
      <p:bgPr>
        <a:gradFill>
          <a:gsLst>
            <a:gs pos="0">
              <a:srgbClr val="55D8CA"/>
            </a:gs>
            <a:gs pos="100000">
              <a:srgbClr val="008C88"/>
            </a:gs>
          </a:gsLst>
          <a:lin ang="18900044" scaled="0"/>
        </a:gra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None/>
              <a:defRPr>
                <a:solidFill>
                  <a:srgbClr val="003F8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duas colunas 1">
  <p:cSld name="TITLE_AND_TWO_COLUMNS_1">
    <p:bg>
      <p:bgPr>
        <a:gradFill>
          <a:gsLst>
            <a:gs pos="0">
              <a:srgbClr val="55D8CA"/>
            </a:gs>
            <a:gs pos="100000">
              <a:srgbClr val="008C88"/>
            </a:gs>
          </a:gsLst>
          <a:lin ang="18900044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None/>
              <a:defRPr>
                <a:solidFill>
                  <a:srgbClr val="003F8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bg>
      <p:bgPr>
        <a:gradFill>
          <a:gsLst>
            <a:gs pos="0">
              <a:srgbClr val="55D8CA"/>
            </a:gs>
            <a:gs pos="100000">
              <a:srgbClr val="008C88"/>
            </a:gs>
          </a:gsLst>
          <a:lin ang="18900044" scaled="0"/>
        </a:gra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None/>
              <a:defRPr>
                <a:solidFill>
                  <a:srgbClr val="003F8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800"/>
              <a:buNone/>
              <a:defRPr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m uma coluna 1">
  <p:cSld name="ONE_COLUMN_TEXT_1">
    <p:bg>
      <p:bgPr>
        <a:gradFill>
          <a:gsLst>
            <a:gs pos="0">
              <a:srgbClr val="55D8CA"/>
            </a:gs>
            <a:gs pos="100000">
              <a:srgbClr val="008C88"/>
            </a:gs>
          </a:gsLst>
          <a:lin ang="18900044" scaled="0"/>
        </a:gra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400"/>
              <a:buNone/>
              <a:defRPr sz="2400">
                <a:solidFill>
                  <a:srgbClr val="003F8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4EEE1"/>
              </a:buClr>
              <a:buSzPts val="2400"/>
              <a:buNone/>
              <a:defRPr sz="2400">
                <a:solidFill>
                  <a:srgbClr val="84EEE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/>
          <p:nvPr/>
        </p:nvSpPr>
        <p:spPr>
          <a:xfrm>
            <a:off x="-61775" y="-69500"/>
            <a:ext cx="9290700" cy="5251500"/>
          </a:xfrm>
          <a:prstGeom prst="rect">
            <a:avLst/>
          </a:prstGeom>
          <a:gradFill>
            <a:gsLst>
              <a:gs pos="0">
                <a:srgbClr val="19B2AC"/>
              </a:gs>
              <a:gs pos="100000">
                <a:srgbClr val="003F89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descrição de seção 1">
  <p:cSld name="SECTION_TITLE_AND_DESCRIPTION_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gradFill>
            <a:gsLst>
              <a:gs pos="0">
                <a:srgbClr val="55D8CA"/>
              </a:gs>
              <a:gs pos="100000">
                <a:srgbClr val="008C88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22" name="Google Shape;122;p30"/>
          <p:cNvSpPr txBox="1"/>
          <p:nvPr/>
        </p:nvSpPr>
        <p:spPr>
          <a:xfrm>
            <a:off x="310950" y="235325"/>
            <a:ext cx="20205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FFFF"/>
                </a:solidFill>
                <a:highlight>
                  <a:srgbClr val="008C88"/>
                </a:highlight>
                <a:latin typeface="Lato"/>
                <a:ea typeface="Lato"/>
                <a:cs typeface="Lato"/>
                <a:sym typeface="Lato"/>
              </a:rPr>
              <a:t>Protótipo SharePoint</a:t>
            </a:r>
            <a:endParaRPr>
              <a:solidFill>
                <a:srgbClr val="FFFFFF"/>
              </a:solidFill>
              <a:highlight>
                <a:srgbClr val="008C88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3" name="Google Shape;123;p30"/>
          <p:cNvSpPr txBox="1"/>
          <p:nvPr/>
        </p:nvSpPr>
        <p:spPr>
          <a:xfrm>
            <a:off x="4825250" y="235325"/>
            <a:ext cx="1511700" cy="5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008C88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Plataforma 3.0</a:t>
            </a:r>
            <a:endParaRPr>
              <a:solidFill>
                <a:srgbClr val="008C88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6" name="Google Shape;126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9" name="Google Shape;129;p3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">
  <p:cSld name="BLANK_1">
    <p:bg>
      <p:bgPr>
        <a:solidFill>
          <a:srgbClr val="000000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2">
  <p:cSld name="TITLE_AND_BODY_2">
    <p:bg>
      <p:bgPr>
        <a:gradFill>
          <a:gsLst>
            <a:gs pos="0">
              <a:srgbClr val="003F89"/>
            </a:gs>
            <a:gs pos="100000">
              <a:srgbClr val="0083C9"/>
            </a:gs>
          </a:gsLst>
          <a:lin ang="18900044" scaled="0"/>
        </a:gra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2">
  <p:cSld name="BLANK_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39" name="Google Shape;139;p36"/>
          <p:cNvSpPr/>
          <p:nvPr/>
        </p:nvSpPr>
        <p:spPr>
          <a:xfrm>
            <a:off x="0" y="0"/>
            <a:ext cx="3265500" cy="5143500"/>
          </a:xfrm>
          <a:prstGeom prst="rect">
            <a:avLst/>
          </a:prstGeom>
          <a:gradFill>
            <a:gsLst>
              <a:gs pos="0">
                <a:srgbClr val="55D8CA"/>
              </a:gs>
              <a:gs pos="100000">
                <a:srgbClr val="008C88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0" name="Google Shape;140;p36"/>
          <p:cNvCxnSpPr/>
          <p:nvPr/>
        </p:nvCxnSpPr>
        <p:spPr>
          <a:xfrm>
            <a:off x="11950" y="1052625"/>
            <a:ext cx="2571900" cy="0"/>
          </a:xfrm>
          <a:prstGeom prst="straightConnector1">
            <a:avLst/>
          </a:prstGeom>
          <a:noFill/>
          <a:ln w="28575" cap="flat" cmpd="sng">
            <a:solidFill>
              <a:srgbClr val="84EE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" name="Google Shape;141;p36"/>
          <p:cNvSpPr txBox="1">
            <a:spLocks noGrp="1"/>
          </p:cNvSpPr>
          <p:nvPr>
            <p:ph type="title"/>
          </p:nvPr>
        </p:nvSpPr>
        <p:spPr>
          <a:xfrm>
            <a:off x="79500" y="465225"/>
            <a:ext cx="2825700" cy="5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body" idx="1"/>
          </p:nvPr>
        </p:nvSpPr>
        <p:spPr>
          <a:xfrm>
            <a:off x="230250" y="1093800"/>
            <a:ext cx="2770200" cy="30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5" name="Google Shape;145;p37"/>
          <p:cNvSpPr txBox="1">
            <a:spLocks noGrp="1"/>
          </p:cNvSpPr>
          <p:nvPr>
            <p:ph type="title"/>
          </p:nvPr>
        </p:nvSpPr>
        <p:spPr>
          <a:xfrm>
            <a:off x="265500" y="233595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Lato Black"/>
              <a:buNone/>
              <a:defRPr sz="42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ato"/>
              <a:buNone/>
              <a:defRPr sz="4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6" name="Google Shape;146;p37"/>
          <p:cNvSpPr txBox="1">
            <a:spLocks noGrp="1"/>
          </p:cNvSpPr>
          <p:nvPr>
            <p:ph type="body" idx="1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7" name="Google Shape;147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2800"/>
              <a:buFont typeface="Lato"/>
              <a:buNone/>
              <a:defRPr sz="2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F89"/>
              </a:buClr>
              <a:buSzPts val="1800"/>
              <a:buFont typeface="Lato"/>
              <a:buChar char="●"/>
              <a:defRPr sz="1800"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○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■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●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○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■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●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3F89"/>
              </a:buClr>
              <a:buSzPts val="1400"/>
              <a:buFont typeface="Lato"/>
              <a:buChar char="○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3F89"/>
              </a:buClr>
              <a:buSzPts val="1400"/>
              <a:buFont typeface="Lato"/>
              <a:buChar char="■"/>
              <a:defRPr>
                <a:solidFill>
                  <a:srgbClr val="003F8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8"/>
          <p:cNvPicPr preferRelativeResize="0"/>
          <p:nvPr/>
        </p:nvPicPr>
        <p:blipFill rotWithShape="1">
          <a:blip r:embed="rId3">
            <a:alphaModFix/>
          </a:blip>
          <a:srcRect l="13218" t="7331" r="13225" b="7322"/>
          <a:stretch/>
        </p:blipFill>
        <p:spPr>
          <a:xfrm>
            <a:off x="0" y="0"/>
            <a:ext cx="9143995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8"/>
          <p:cNvSpPr txBox="1">
            <a:spLocks noGrp="1"/>
          </p:cNvSpPr>
          <p:nvPr>
            <p:ph type="ctrTitle" idx="4294967295"/>
          </p:nvPr>
        </p:nvSpPr>
        <p:spPr>
          <a:xfrm>
            <a:off x="276897" y="854903"/>
            <a:ext cx="8590200" cy="1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ato"/>
              <a:buNone/>
            </a:pPr>
            <a:r>
              <a:rPr lang="pt-BR" sz="5400" b="1" dirty="0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Por trás do 0800 da Plataforma </a:t>
            </a:r>
            <a:r>
              <a:rPr lang="pt-BR" sz="5400" b="1" dirty="0" err="1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Telessaúde</a:t>
            </a:r>
            <a:r>
              <a:rPr lang="pt-BR" sz="5400" b="1" dirty="0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 RS</a:t>
            </a:r>
            <a:endParaRPr sz="5400" b="1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Lato Black"/>
            </a:endParaRPr>
          </a:p>
        </p:txBody>
      </p:sp>
      <p:cxnSp>
        <p:nvCxnSpPr>
          <p:cNvPr id="154" name="Google Shape;154;p38"/>
          <p:cNvCxnSpPr/>
          <p:nvPr/>
        </p:nvCxnSpPr>
        <p:spPr>
          <a:xfrm>
            <a:off x="417625" y="2999200"/>
            <a:ext cx="38781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5" name="Google Shape;155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6650" y="3809325"/>
            <a:ext cx="1243500" cy="84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9"/>
          <p:cNvSpPr txBox="1"/>
          <p:nvPr/>
        </p:nvSpPr>
        <p:spPr>
          <a:xfrm>
            <a:off x="5504442" y="2925726"/>
            <a:ext cx="19230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000" b="0" i="0" u="none" strike="noStrike" cap="none">
                <a:solidFill>
                  <a:srgbClr val="EFEFEF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Consultoria</a:t>
            </a:r>
            <a:endParaRPr sz="2000" b="0" i="0" u="none" strike="noStrike" cap="none">
              <a:solidFill>
                <a:srgbClr val="EFEFEF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161" name="Google Shape;161;p39"/>
          <p:cNvSpPr txBox="1"/>
          <p:nvPr/>
        </p:nvSpPr>
        <p:spPr>
          <a:xfrm>
            <a:off x="3509808" y="2925726"/>
            <a:ext cx="19230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000" b="0" i="0" u="none" strike="noStrike" cap="none">
                <a:solidFill>
                  <a:srgbClr val="EFEFEF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Diagnóstico</a:t>
            </a:r>
            <a:endParaRPr sz="2000" b="0" i="0" u="none" strike="noStrike" cap="none">
              <a:solidFill>
                <a:srgbClr val="EFEFEF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162" name="Google Shape;162;p39"/>
          <p:cNvSpPr txBox="1"/>
          <p:nvPr/>
        </p:nvSpPr>
        <p:spPr>
          <a:xfrm>
            <a:off x="1584992" y="2925726"/>
            <a:ext cx="17229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000" b="0" i="0" u="none" strike="noStrike" cap="none" dirty="0">
                <a:solidFill>
                  <a:srgbClr val="EFEFEF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Educação</a:t>
            </a:r>
            <a:endParaRPr sz="2000" b="0" i="0" u="none" strike="noStrike" cap="none" dirty="0">
              <a:solidFill>
                <a:srgbClr val="EFEFEF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pic>
        <p:nvPicPr>
          <p:cNvPr id="163" name="Google Shape;163;p39"/>
          <p:cNvPicPr preferRelativeResize="0"/>
          <p:nvPr/>
        </p:nvPicPr>
        <p:blipFill rotWithShape="1">
          <a:blip r:embed="rId3">
            <a:alphaModFix/>
          </a:blip>
          <a:srcRect l="19279" r="17156"/>
          <a:stretch/>
        </p:blipFill>
        <p:spPr>
          <a:xfrm>
            <a:off x="1676063" y="1451575"/>
            <a:ext cx="5791873" cy="147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0"/>
          <p:cNvSpPr/>
          <p:nvPr/>
        </p:nvSpPr>
        <p:spPr>
          <a:xfrm>
            <a:off x="-221700" y="3384650"/>
            <a:ext cx="9503700" cy="184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9" name="Google Shape;16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025" y="1747827"/>
            <a:ext cx="7797950" cy="130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40"/>
          <p:cNvSpPr txBox="1"/>
          <p:nvPr/>
        </p:nvSpPr>
        <p:spPr>
          <a:xfrm>
            <a:off x="2041500" y="3642325"/>
            <a:ext cx="5061000" cy="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000" b="0" i="0" u="none" strike="noStrike" cap="none" dirty="0">
                <a:solidFill>
                  <a:srgbClr val="19B2AC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Agiliza a tomada de decisão para médicos e enfermeiros, auxilia na resolução de problemas de saúde e dúvidas em tempo real</a:t>
            </a:r>
            <a:endParaRPr sz="2000" b="0" i="0" u="none" strike="noStrike" cap="none" dirty="0">
              <a:solidFill>
                <a:srgbClr val="19B2AC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1"/>
          <p:cNvSpPr/>
          <p:nvPr/>
        </p:nvSpPr>
        <p:spPr>
          <a:xfrm rot="10800000" flipH="1">
            <a:off x="0" y="-16750"/>
            <a:ext cx="9194400" cy="51651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41"/>
          <p:cNvSpPr txBox="1"/>
          <p:nvPr/>
        </p:nvSpPr>
        <p:spPr>
          <a:xfrm>
            <a:off x="371025" y="1525500"/>
            <a:ext cx="44514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0" b="1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+65</a:t>
            </a:r>
            <a:r>
              <a:rPr lang="pt-BR" sz="7200" b="1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mil</a:t>
            </a:r>
            <a:endParaRPr sz="7200" b="1">
              <a:solidFill>
                <a:srgbClr val="19B2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1"/>
          <p:cNvSpPr txBox="1"/>
          <p:nvPr/>
        </p:nvSpPr>
        <p:spPr>
          <a:xfrm>
            <a:off x="5674650" y="1965300"/>
            <a:ext cx="3328200" cy="16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consultorias 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realizadas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/>
          <p:nvPr/>
        </p:nvSpPr>
        <p:spPr>
          <a:xfrm rot="10800000" flipH="1">
            <a:off x="0" y="-16750"/>
            <a:ext cx="9194400" cy="51651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42"/>
          <p:cNvSpPr txBox="1"/>
          <p:nvPr/>
        </p:nvSpPr>
        <p:spPr>
          <a:xfrm>
            <a:off x="371025" y="1525500"/>
            <a:ext cx="44514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0" b="1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+7</a:t>
            </a:r>
            <a:r>
              <a:rPr lang="pt-BR" sz="7200" b="1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mil</a:t>
            </a:r>
            <a:endParaRPr sz="7200" b="1">
              <a:solidFill>
                <a:srgbClr val="19B2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2"/>
          <p:cNvSpPr txBox="1"/>
          <p:nvPr/>
        </p:nvSpPr>
        <p:spPr>
          <a:xfrm>
            <a:off x="5395625" y="1965300"/>
            <a:ext cx="3607200" cy="16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profissionais 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solicitantes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3"/>
          <p:cNvSpPr txBox="1">
            <a:spLocks noGrp="1"/>
          </p:cNvSpPr>
          <p:nvPr>
            <p:ph type="ctrTitle"/>
          </p:nvPr>
        </p:nvSpPr>
        <p:spPr>
          <a:xfrm>
            <a:off x="908175" y="742100"/>
            <a:ext cx="8590200" cy="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ato"/>
              <a:buNone/>
            </a:pPr>
            <a:r>
              <a:rPr lang="pt-BR" sz="4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Resultados</a:t>
            </a:r>
            <a:endParaRPr sz="4000" b="1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Lato Black"/>
            </a:endParaRPr>
          </a:p>
        </p:txBody>
      </p:sp>
      <p:sp>
        <p:nvSpPr>
          <p:cNvPr id="191" name="Google Shape;191;p43"/>
          <p:cNvSpPr/>
          <p:nvPr/>
        </p:nvSpPr>
        <p:spPr>
          <a:xfrm>
            <a:off x="1015925" y="1174250"/>
            <a:ext cx="544500" cy="7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2" name="Google Shape;192;p43"/>
          <p:cNvSpPr txBox="1"/>
          <p:nvPr/>
        </p:nvSpPr>
        <p:spPr>
          <a:xfrm>
            <a:off x="2300325" y="2064000"/>
            <a:ext cx="2038200" cy="15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t-BR" sz="2000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Encaminhamento evitado em</a:t>
            </a:r>
            <a:r>
              <a:rPr lang="pt-BR" sz="2000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 </a:t>
            </a:r>
            <a:r>
              <a:rPr lang="pt-BR" sz="2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62%</a:t>
            </a:r>
            <a:endParaRPr sz="2000" b="1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Lato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t-BR" sz="2000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dos casos</a:t>
            </a:r>
            <a:endParaRPr sz="2000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193" name="Google Shape;193;p43"/>
          <p:cNvSpPr txBox="1"/>
          <p:nvPr/>
        </p:nvSpPr>
        <p:spPr>
          <a:xfrm>
            <a:off x="4805475" y="2078250"/>
            <a:ext cx="1871619" cy="14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99% </a:t>
            </a:r>
            <a:r>
              <a:rPr lang="pt-BR" sz="2000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satisfeito ou muito satisfeito</a:t>
            </a:r>
            <a:endParaRPr sz="2000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194" name="Google Shape;194;p43"/>
          <p:cNvSpPr/>
          <p:nvPr/>
        </p:nvSpPr>
        <p:spPr>
          <a:xfrm>
            <a:off x="4549300" y="1963950"/>
            <a:ext cx="45300" cy="170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4"/>
          <p:cNvSpPr/>
          <p:nvPr/>
        </p:nvSpPr>
        <p:spPr>
          <a:xfrm>
            <a:off x="522900" y="2271300"/>
            <a:ext cx="1467900" cy="600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Solicitante</a:t>
            </a:r>
            <a:endParaRPr sz="1800" b="1" dirty="0">
              <a:solidFill>
                <a:srgbClr val="19B2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4"/>
          <p:cNvSpPr/>
          <p:nvPr/>
        </p:nvSpPr>
        <p:spPr>
          <a:xfrm>
            <a:off x="2634750" y="2271300"/>
            <a:ext cx="1467900" cy="600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Monitor</a:t>
            </a:r>
            <a:endParaRPr sz="1800" b="1" dirty="0">
              <a:solidFill>
                <a:srgbClr val="19B2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4"/>
          <p:cNvSpPr/>
          <p:nvPr/>
        </p:nvSpPr>
        <p:spPr>
          <a:xfrm>
            <a:off x="6856950" y="2271300"/>
            <a:ext cx="1536300" cy="600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 err="1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Teleconsultor</a:t>
            </a:r>
            <a:endParaRPr sz="1800" b="1" dirty="0">
              <a:solidFill>
                <a:srgbClr val="19B2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4"/>
          <p:cNvSpPr/>
          <p:nvPr/>
        </p:nvSpPr>
        <p:spPr>
          <a:xfrm>
            <a:off x="4711650" y="2271300"/>
            <a:ext cx="1536300" cy="600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19B2AC"/>
                </a:solidFill>
                <a:latin typeface="Calibri"/>
                <a:ea typeface="Calibri"/>
                <a:cs typeface="Calibri"/>
                <a:sym typeface="Calibri"/>
              </a:rPr>
              <a:t>Regulador</a:t>
            </a:r>
            <a:endParaRPr sz="1800" b="1" dirty="0">
              <a:solidFill>
                <a:srgbClr val="19B2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" name="Google Shape;203;p44"/>
          <p:cNvCxnSpPr>
            <a:stCxn id="199" idx="3"/>
            <a:endCxn id="200" idx="1"/>
          </p:cNvCxnSpPr>
          <p:nvPr/>
        </p:nvCxnSpPr>
        <p:spPr>
          <a:xfrm>
            <a:off x="1990800" y="2571750"/>
            <a:ext cx="644100" cy="0"/>
          </a:xfrm>
          <a:prstGeom prst="straightConnector1">
            <a:avLst/>
          </a:prstGeom>
          <a:noFill/>
          <a:ln w="19050" cap="flat" cmpd="sng">
            <a:solidFill>
              <a:srgbClr val="EFEFE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4" name="Google Shape;204;p44"/>
          <p:cNvCxnSpPr>
            <a:stCxn id="200" idx="3"/>
            <a:endCxn id="202" idx="1"/>
          </p:cNvCxnSpPr>
          <p:nvPr/>
        </p:nvCxnSpPr>
        <p:spPr>
          <a:xfrm>
            <a:off x="4102650" y="2571750"/>
            <a:ext cx="609000" cy="0"/>
          </a:xfrm>
          <a:prstGeom prst="straightConnector1">
            <a:avLst/>
          </a:prstGeom>
          <a:noFill/>
          <a:ln w="19050" cap="flat" cmpd="sng">
            <a:solidFill>
              <a:srgbClr val="EFEFE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5" name="Google Shape;205;p44"/>
          <p:cNvCxnSpPr>
            <a:stCxn id="202" idx="3"/>
            <a:endCxn id="201" idx="1"/>
          </p:cNvCxnSpPr>
          <p:nvPr/>
        </p:nvCxnSpPr>
        <p:spPr>
          <a:xfrm>
            <a:off x="6247950" y="2571750"/>
            <a:ext cx="609000" cy="0"/>
          </a:xfrm>
          <a:prstGeom prst="straightConnector1">
            <a:avLst/>
          </a:prstGeom>
          <a:noFill/>
          <a:ln w="19050" cap="flat" cmpd="sng">
            <a:solidFill>
              <a:srgbClr val="EFEFE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" name="Google Shape;206;p44"/>
          <p:cNvCxnSpPr>
            <a:stCxn id="201" idx="0"/>
            <a:endCxn id="199" idx="0"/>
          </p:cNvCxnSpPr>
          <p:nvPr/>
        </p:nvCxnSpPr>
        <p:spPr>
          <a:xfrm rot="5400000">
            <a:off x="4440750" y="-912450"/>
            <a:ext cx="600" cy="6368100"/>
          </a:xfrm>
          <a:prstGeom prst="bentConnector3">
            <a:avLst>
              <a:gd name="adj1" fmla="val -57937500"/>
            </a:avLst>
          </a:prstGeom>
          <a:noFill/>
          <a:ln w="19050" cap="flat" cmpd="sng">
            <a:solidFill>
              <a:srgbClr val="EFEFE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9273" y="1735013"/>
            <a:ext cx="3602825" cy="1673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5"/>
          <p:cNvSpPr txBox="1"/>
          <p:nvPr/>
        </p:nvSpPr>
        <p:spPr>
          <a:xfrm>
            <a:off x="3545538" y="1907688"/>
            <a:ext cx="786000" cy="13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rgbClr val="008C88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7200" b="1" dirty="0">
              <a:solidFill>
                <a:srgbClr val="008C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900" y="1387451"/>
            <a:ext cx="2368575" cy="236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925"/>
            <a:ext cx="9144002" cy="483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0088"/>
            <a:ext cx="9143999" cy="4823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8"/>
          <p:cNvPicPr preferRelativeResize="0"/>
          <p:nvPr/>
        </p:nvPicPr>
        <p:blipFill rotWithShape="1">
          <a:blip r:embed="rId3">
            <a:alphaModFix/>
          </a:blip>
          <a:srcRect t="2472" b="13153"/>
          <a:stretch/>
        </p:blipFill>
        <p:spPr>
          <a:xfrm>
            <a:off x="0" y="0"/>
            <a:ext cx="9143999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8"/>
          <p:cNvSpPr txBox="1"/>
          <p:nvPr/>
        </p:nvSpPr>
        <p:spPr>
          <a:xfrm>
            <a:off x="3171825" y="3638550"/>
            <a:ext cx="5257800" cy="10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Funcionalidades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9"/>
          <p:cNvSpPr txBox="1"/>
          <p:nvPr/>
        </p:nvSpPr>
        <p:spPr>
          <a:xfrm>
            <a:off x="553350" y="1734900"/>
            <a:ext cx="8037300" cy="16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Transferência de chamadas, </a:t>
            </a:r>
            <a:r>
              <a:rPr lang="pt-BR" sz="48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interoperando </a:t>
            </a: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 o </a:t>
            </a:r>
            <a:r>
              <a:rPr lang="pt-BR" sz="4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Solidus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nito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28613"/>
            <a:ext cx="9188524" cy="450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3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1"/>
          <p:cNvSpPr txBox="1"/>
          <p:nvPr/>
        </p:nvSpPr>
        <p:spPr>
          <a:xfrm>
            <a:off x="919350" y="1646250"/>
            <a:ext cx="7305300" cy="18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Identificação de paciente,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interoperando com </a:t>
            </a:r>
            <a:r>
              <a:rPr lang="pt-BR" sz="4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cadSUS</a:t>
            </a: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dentificar-paciente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6375"/>
            <a:ext cx="9144000" cy="473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2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3"/>
          <p:cNvSpPr txBox="1"/>
          <p:nvPr/>
        </p:nvSpPr>
        <p:spPr>
          <a:xfrm>
            <a:off x="1282791" y="1651050"/>
            <a:ext cx="6654830" cy="18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Navegação de históricos e comunicação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a later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66700"/>
            <a:ext cx="9144000" cy="4608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5"/>
          <p:cNvSpPr txBox="1"/>
          <p:nvPr/>
        </p:nvSpPr>
        <p:spPr>
          <a:xfrm>
            <a:off x="1614678" y="1560173"/>
            <a:ext cx="5954400" cy="153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Autopreenchimento </a:t>
            </a:r>
            <a:r>
              <a:rPr lang="pt-BR" sz="4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customizável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pótes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61938"/>
            <a:ext cx="9144000" cy="461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7"/>
          <p:cNvSpPr txBox="1"/>
          <p:nvPr/>
        </p:nvSpPr>
        <p:spPr>
          <a:xfrm>
            <a:off x="1594800" y="2083360"/>
            <a:ext cx="5954400" cy="10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Busca </a:t>
            </a:r>
            <a:r>
              <a:rPr lang="pt-BR" sz="4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customizável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uscar-hipotese-2-_1_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23838"/>
            <a:ext cx="914400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3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81896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59"/>
          <p:cNvSpPr txBox="1"/>
          <p:nvPr/>
        </p:nvSpPr>
        <p:spPr>
          <a:xfrm>
            <a:off x="2830425" y="3668975"/>
            <a:ext cx="5954400" cy="10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Pesquisa de satisfação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0"/>
          <p:cNvSpPr txBox="1"/>
          <p:nvPr/>
        </p:nvSpPr>
        <p:spPr>
          <a:xfrm>
            <a:off x="5892675" y="1158250"/>
            <a:ext cx="2349900" cy="13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75</a:t>
            </a:r>
            <a:r>
              <a:rPr lang="pt-BR" sz="4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4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60"/>
          <p:cNvSpPr txBox="1"/>
          <p:nvPr/>
        </p:nvSpPr>
        <p:spPr>
          <a:xfrm>
            <a:off x="1120650" y="1130651"/>
            <a:ext cx="23499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1">
                <a:solidFill>
                  <a:srgbClr val="008C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pt-BR" sz="4800" b="1">
                <a:solidFill>
                  <a:srgbClr val="008C88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4800" b="1">
              <a:solidFill>
                <a:srgbClr val="008C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60"/>
          <p:cNvSpPr txBox="1"/>
          <p:nvPr/>
        </p:nvSpPr>
        <p:spPr>
          <a:xfrm>
            <a:off x="3457200" y="1558150"/>
            <a:ext cx="2229600" cy="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8C88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NPS</a:t>
            </a:r>
            <a:endParaRPr sz="3600" b="1" dirty="0">
              <a:solidFill>
                <a:srgbClr val="008C88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60"/>
          <p:cNvSpPr txBox="1"/>
          <p:nvPr/>
        </p:nvSpPr>
        <p:spPr>
          <a:xfrm>
            <a:off x="3457200" y="3493725"/>
            <a:ext cx="2229600" cy="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rgbClr val="008C88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SUS</a:t>
            </a:r>
            <a:endParaRPr sz="3600" b="1">
              <a:solidFill>
                <a:srgbClr val="008C88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60"/>
          <p:cNvSpPr txBox="1"/>
          <p:nvPr/>
        </p:nvSpPr>
        <p:spPr>
          <a:xfrm>
            <a:off x="5686800" y="3042376"/>
            <a:ext cx="2349900" cy="13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83</a:t>
            </a:r>
            <a:endParaRPr sz="4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60"/>
          <p:cNvSpPr txBox="1"/>
          <p:nvPr/>
        </p:nvSpPr>
        <p:spPr>
          <a:xfrm>
            <a:off x="968250" y="3065051"/>
            <a:ext cx="23499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1">
                <a:solidFill>
                  <a:srgbClr val="008C88"/>
                </a:solidFill>
                <a:latin typeface="Calibri"/>
                <a:ea typeface="Calibri"/>
                <a:cs typeface="Calibri"/>
                <a:sym typeface="Calibri"/>
              </a:rPr>
              <a:t>65</a:t>
            </a:r>
            <a:endParaRPr sz="4800" b="1">
              <a:solidFill>
                <a:srgbClr val="008C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1"/>
          <p:cNvSpPr txBox="1"/>
          <p:nvPr/>
        </p:nvSpPr>
        <p:spPr>
          <a:xfrm>
            <a:off x="1594800" y="1940925"/>
            <a:ext cx="5954400" cy="10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Como chegamos lá?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Conector reto 2"/>
          <p:cNvCxnSpPr/>
          <p:nvPr/>
        </p:nvCxnSpPr>
        <p:spPr>
          <a:xfrm>
            <a:off x="2059045" y="2907660"/>
            <a:ext cx="494039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B2AC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2"/>
          <p:cNvSpPr txBox="1"/>
          <p:nvPr/>
        </p:nvSpPr>
        <p:spPr>
          <a:xfrm>
            <a:off x="1987546" y="1986986"/>
            <a:ext cx="5814671" cy="100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800" b="1" dirty="0" smtClean="0">
                <a:solidFill>
                  <a:schemeClr val="lt1"/>
                </a:solidFill>
                <a:highlight>
                  <a:srgbClr val="008C88"/>
                </a:highlight>
                <a:latin typeface="Calibri"/>
                <a:ea typeface="Calibri"/>
                <a:cs typeface="Calibri"/>
                <a:sym typeface="Calibri"/>
              </a:rPr>
              <a:t>1. Métodos Ágeis</a:t>
            </a:r>
            <a:endParaRPr sz="4800" b="1" dirty="0">
              <a:solidFill>
                <a:schemeClr val="tx1"/>
              </a:solidFill>
              <a:highlight>
                <a:srgbClr val="008C8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26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72" y="0"/>
            <a:ext cx="8798093" cy="5143500"/>
          </a:xfrm>
          <a:prstGeom prst="rect">
            <a:avLst/>
          </a:prstGeom>
        </p:spPr>
      </p:pic>
      <p:sp>
        <p:nvSpPr>
          <p:cNvPr id="4" name="Paralelogramo 3"/>
          <p:cNvSpPr/>
          <p:nvPr/>
        </p:nvSpPr>
        <p:spPr>
          <a:xfrm>
            <a:off x="-1269773" y="0"/>
            <a:ext cx="6828182" cy="5143500"/>
          </a:xfrm>
          <a:prstGeom prst="parallelogram">
            <a:avLst>
              <a:gd name="adj" fmla="val 24612"/>
            </a:avLst>
          </a:prstGeom>
          <a:solidFill>
            <a:srgbClr val="19B2AC"/>
          </a:solidFill>
          <a:ln>
            <a:solidFill>
              <a:srgbClr val="19B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318;p64"/>
          <p:cNvSpPr/>
          <p:nvPr/>
        </p:nvSpPr>
        <p:spPr>
          <a:xfrm>
            <a:off x="0" y="0"/>
            <a:ext cx="9988826" cy="5143500"/>
          </a:xfrm>
          <a:prstGeom prst="rect">
            <a:avLst/>
          </a:prstGeom>
          <a:solidFill>
            <a:srgbClr val="008C88">
              <a:alpha val="3560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19;p64"/>
          <p:cNvSpPr txBox="1"/>
          <p:nvPr/>
        </p:nvSpPr>
        <p:spPr>
          <a:xfrm>
            <a:off x="645219" y="1312489"/>
            <a:ext cx="49545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lt1"/>
                </a:solidFill>
                <a:highlight>
                  <a:srgbClr val="008C88"/>
                </a:highlight>
                <a:latin typeface="Calibri"/>
                <a:ea typeface="Calibri"/>
                <a:cs typeface="Calibri"/>
                <a:sym typeface="Calibri"/>
              </a:rPr>
              <a:t>SCRUM</a:t>
            </a:r>
            <a:endParaRPr sz="7200" b="1" dirty="0">
              <a:solidFill>
                <a:schemeClr val="lt1"/>
              </a:solidFill>
              <a:highlight>
                <a:srgbClr val="008C8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814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B2AC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2"/>
          <p:cNvSpPr txBox="1"/>
          <p:nvPr/>
        </p:nvSpPr>
        <p:spPr>
          <a:xfrm>
            <a:off x="2047182" y="1629177"/>
            <a:ext cx="5576132" cy="194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800" b="1" dirty="0" smtClean="0">
                <a:solidFill>
                  <a:schemeClr val="lt1"/>
                </a:solidFill>
                <a:highlight>
                  <a:srgbClr val="008C88"/>
                </a:highlight>
                <a:latin typeface="Calibri"/>
                <a:ea typeface="Calibri"/>
                <a:cs typeface="Calibri"/>
                <a:sym typeface="Calibri"/>
              </a:rPr>
              <a:t>2. Ferramentas de organização </a:t>
            </a:r>
            <a:endParaRPr sz="4800" b="1" dirty="0">
              <a:solidFill>
                <a:schemeClr val="tx1"/>
              </a:solidFill>
              <a:highlight>
                <a:srgbClr val="008C8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61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900" y="1605137"/>
            <a:ext cx="3412695" cy="84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8525" y="1539000"/>
            <a:ext cx="2926700" cy="980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6" name="Google Shape;326;p65"/>
          <p:cNvCxnSpPr/>
          <p:nvPr/>
        </p:nvCxnSpPr>
        <p:spPr>
          <a:xfrm>
            <a:off x="4399688" y="1030475"/>
            <a:ext cx="0" cy="2060100"/>
          </a:xfrm>
          <a:prstGeom prst="straightConnector1">
            <a:avLst/>
          </a:prstGeom>
          <a:noFill/>
          <a:ln w="28575" cap="flat" cmpd="sng">
            <a:solidFill>
              <a:srgbClr val="19B2A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" name="Google Shape;327;p65"/>
          <p:cNvSpPr txBox="1"/>
          <p:nvPr/>
        </p:nvSpPr>
        <p:spPr>
          <a:xfrm>
            <a:off x="524838" y="3402300"/>
            <a:ext cx="34128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rgbClr val="FFFFFF"/>
                </a:solidFill>
                <a:highlight>
                  <a:srgbClr val="19B2AC"/>
                </a:highlight>
                <a:latin typeface="Calibri"/>
                <a:ea typeface="Calibri"/>
                <a:cs typeface="Calibri"/>
                <a:sym typeface="Calibri"/>
              </a:rPr>
              <a:t>Comunicação </a:t>
            </a:r>
            <a:endParaRPr sz="2000" b="1">
              <a:solidFill>
                <a:srgbClr val="FFFFFF"/>
              </a:solidFill>
              <a:highlight>
                <a:srgbClr val="19B2A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65"/>
          <p:cNvSpPr txBox="1"/>
          <p:nvPr/>
        </p:nvSpPr>
        <p:spPr>
          <a:xfrm>
            <a:off x="4571988" y="3358200"/>
            <a:ext cx="41946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rgbClr val="FFFFFF"/>
                </a:solidFill>
                <a:highlight>
                  <a:srgbClr val="19B2AC"/>
                </a:highlight>
                <a:latin typeface="Calibri"/>
                <a:ea typeface="Calibri"/>
                <a:cs typeface="Calibri"/>
                <a:sym typeface="Calibri"/>
              </a:rPr>
              <a:t>Gerenciamento de</a:t>
            </a:r>
            <a:endParaRPr sz="2000" b="1">
              <a:solidFill>
                <a:srgbClr val="FFFFFF"/>
              </a:solidFill>
              <a:highlight>
                <a:srgbClr val="19B2A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rgbClr val="FFFFFF"/>
                </a:solidFill>
                <a:highlight>
                  <a:srgbClr val="19B2AC"/>
                </a:highlight>
                <a:latin typeface="Calibri"/>
                <a:ea typeface="Calibri"/>
                <a:cs typeface="Calibri"/>
                <a:sym typeface="Calibri"/>
              </a:rPr>
              <a:t>projetos</a:t>
            </a:r>
            <a:endParaRPr sz="2000" b="1">
              <a:solidFill>
                <a:srgbClr val="FFFFFF"/>
              </a:solidFill>
              <a:highlight>
                <a:srgbClr val="19B2A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B2AC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6"/>
          <p:cNvSpPr txBox="1"/>
          <p:nvPr/>
        </p:nvSpPr>
        <p:spPr>
          <a:xfrm>
            <a:off x="1594800" y="1180650"/>
            <a:ext cx="5954400" cy="27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3. Equipe </a:t>
            </a: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multidisciplinar com</a:t>
            </a:r>
            <a:r>
              <a:rPr lang="pt-BR" sz="4800" b="1" dirty="0">
                <a:solidFill>
                  <a:srgbClr val="FFFFFF"/>
                </a:solidFill>
                <a:highlight>
                  <a:srgbClr val="19B2AC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4800" b="1" dirty="0">
                <a:solidFill>
                  <a:srgbClr val="FFFFFF"/>
                </a:solidFill>
                <a:highlight>
                  <a:srgbClr val="008C88"/>
                </a:highlight>
                <a:latin typeface="Calibri"/>
                <a:ea typeface="Calibri"/>
                <a:cs typeface="Calibri"/>
                <a:sym typeface="Calibri"/>
              </a:rPr>
              <a:t>foco no usuário</a:t>
            </a:r>
            <a:endParaRPr sz="4800" b="1" dirty="0">
              <a:solidFill>
                <a:srgbClr val="FFFFFF"/>
              </a:solidFill>
              <a:highlight>
                <a:srgbClr val="19B2A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B2AC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74888" y="1361731"/>
            <a:ext cx="6486319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8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“Nós passamos muito tempo fazendo o design de uma ponte e pouco tempo pensando nas pessoas que a </a:t>
            </a:r>
            <a:r>
              <a:rPr lang="pt-BR" sz="28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atravessam” </a:t>
            </a:r>
            <a:r>
              <a:rPr lang="pt-BR" sz="28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Dr. </a:t>
            </a:r>
            <a:r>
              <a:rPr lang="pt-BR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Prabhjot</a:t>
            </a:r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Singh</a:t>
            </a:r>
            <a:endParaRPr lang="pt-BR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9827" y="3682145"/>
            <a:ext cx="1243500" cy="840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86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7"/>
          <p:cNvSpPr txBox="1"/>
          <p:nvPr/>
        </p:nvSpPr>
        <p:spPr>
          <a:xfrm>
            <a:off x="1819550" y="3523650"/>
            <a:ext cx="6855300" cy="1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>
                <a:solidFill>
                  <a:srgbClr val="008C88"/>
                </a:solidFill>
                <a:latin typeface="Calibri"/>
                <a:ea typeface="Calibri"/>
                <a:cs typeface="Calibri"/>
                <a:sym typeface="Calibri"/>
              </a:rPr>
              <a:t>OBRIGADO!</a:t>
            </a:r>
            <a:endParaRPr sz="7200">
              <a:solidFill>
                <a:srgbClr val="008C88"/>
              </a:solidFill>
            </a:endParaRPr>
          </a:p>
        </p:txBody>
      </p:sp>
      <p:sp>
        <p:nvSpPr>
          <p:cNvPr id="339" name="Google Shape;339;p67"/>
          <p:cNvSpPr txBox="1"/>
          <p:nvPr/>
        </p:nvSpPr>
        <p:spPr>
          <a:xfrm>
            <a:off x="422400" y="419250"/>
            <a:ext cx="5954400" cy="3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Daniela Olarte Ortiz</a:t>
            </a: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daniela.ortiz@telessauders.ufrgs.br</a:t>
            </a:r>
            <a:endParaRPr sz="2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Fabricio Castro Vizzotto</a:t>
            </a: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fabricio.vizzotto@telessauders@ufrgs.br</a:t>
            </a:r>
            <a:endParaRPr sz="2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Telessaúde RS</a:t>
            </a: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contato@telessauders.ufrgs.br</a:t>
            </a:r>
            <a:endParaRPr sz="2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highlight>
                <a:srgbClr val="19B2A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highlight>
                <a:srgbClr val="19B2AC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5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6650" y="419250"/>
            <a:ext cx="1243500" cy="84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lessaúdeR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302</Words>
  <Application>Microsoft Office PowerPoint</Application>
  <PresentationFormat>Apresentação na tela (16:9)</PresentationFormat>
  <Paragraphs>73</Paragraphs>
  <Slides>31</Slides>
  <Notes>27</Notes>
  <HiddenSlides>0</HiddenSlides>
  <MMClips>5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31</vt:i4>
      </vt:variant>
    </vt:vector>
  </HeadingPairs>
  <TitlesOfParts>
    <vt:vector size="37" baseType="lpstr">
      <vt:lpstr>Lato</vt:lpstr>
      <vt:lpstr>Arial</vt:lpstr>
      <vt:lpstr>Calibri</vt:lpstr>
      <vt:lpstr>Lato Black</vt:lpstr>
      <vt:lpstr>Simple Light</vt:lpstr>
      <vt:lpstr>TelessaúdeRS</vt:lpstr>
      <vt:lpstr>Por trás do 0800 da Plataforma Telessaúde RS</vt:lpstr>
      <vt:lpstr>Apresentação do PowerPoint</vt:lpstr>
      <vt:lpstr>Apresentação do PowerPoint</vt:lpstr>
      <vt:lpstr>Apresentação do PowerPoint</vt:lpstr>
      <vt:lpstr>Apresentação do PowerPoint</vt:lpstr>
      <vt:lpstr>Resultados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 trás do 0800 da Plataforma Telessaúde RS</dc:title>
  <cp:lastModifiedBy>DANIELA OLARTE ORTIZ</cp:lastModifiedBy>
  <cp:revision>8</cp:revision>
  <dcterms:modified xsi:type="dcterms:W3CDTF">2019-11-22T18:28:51Z</dcterms:modified>
</cp:coreProperties>
</file>